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8" r:id="rId13"/>
    <p:sldId id="269" r:id="rId14"/>
    <p:sldId id="274" r:id="rId15"/>
    <p:sldId id="275" r:id="rId16"/>
    <p:sldId id="271" r:id="rId17"/>
    <p:sldId id="272" r:id="rId18"/>
    <p:sldId id="273" r:id="rId19"/>
    <p:sldId id="26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vanics, Péter" initials="IP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0DF"/>
    <a:srgbClr val="36BA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00"/>
    <p:restoredTop sz="94651"/>
  </p:normalViewPr>
  <p:slideViewPr>
    <p:cSldViewPr snapToGrid="0" snapToObjects="1">
      <p:cViewPr varScale="1">
        <p:scale>
          <a:sx n="133" d="100"/>
          <a:sy n="133" d="100"/>
        </p:scale>
        <p:origin x="232" y="1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commentAuthors" Target="commentAuthors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2F52E7-DAB8-404E-A6F1-B3FB3B90DA0D}" type="datetimeFigureOut">
              <a:rPr lang="en-US" smtClean="0"/>
              <a:t>11/1/17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12B0E6-F951-254E-A7B4-89AC2DE84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31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36BA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248" y="-139652"/>
            <a:ext cx="6504966" cy="6504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522FDE6-2BB4-DD4A-B88B-38228B25A706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5115E46-C4E8-324B-8439-03E948C183F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FDE6-2BB4-DD4A-B88B-38228B25A706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15E46-C4E8-324B-8439-03E948C183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FDE6-2BB4-DD4A-B88B-38228B25A706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15E46-C4E8-324B-8439-03E948C183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FDE6-2BB4-DD4A-B88B-38228B25A706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15E46-C4E8-324B-8439-03E948C183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522FDE6-2BB4-DD4A-B88B-38228B25A706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5115E46-C4E8-324B-8439-03E948C183F1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FDE6-2BB4-DD4A-B88B-38228B25A706}" type="datetimeFigureOut">
              <a:rPr lang="en-US" smtClean="0"/>
              <a:t>11/1/17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15E46-C4E8-324B-8439-03E948C183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FDE6-2BB4-DD4A-B88B-38228B25A706}" type="datetimeFigureOut">
              <a:rPr lang="en-US" smtClean="0"/>
              <a:t>11/1/17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15E46-C4E8-324B-8439-03E948C183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FDE6-2BB4-DD4A-B88B-38228B25A706}" type="datetimeFigureOut">
              <a:rPr lang="en-US" smtClean="0"/>
              <a:t>11/1/17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15E46-C4E8-324B-8439-03E948C183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FDE6-2BB4-DD4A-B88B-38228B25A706}" type="datetimeFigureOut">
              <a:rPr lang="en-US" smtClean="0"/>
              <a:t>11/1/17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15E46-C4E8-324B-8439-03E948C183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6522FDE6-2BB4-DD4A-B88B-38228B25A706}" type="datetimeFigureOut">
              <a:rPr lang="en-US" smtClean="0"/>
              <a:t>11/1/17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B5115E46-C4E8-324B-8439-03E948C183F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6522FDE6-2BB4-DD4A-B88B-38228B25A706}" type="datetimeFigureOut">
              <a:rPr lang="en-US" smtClean="0"/>
              <a:t>11/1/17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B5115E46-C4E8-324B-8439-03E948C183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22FDE6-2BB4-DD4A-B88B-38228B25A706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115E46-C4E8-324B-8439-03E948C183F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5496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102659"/>
            <a:ext cx="10318418" cy="459889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US" sz="3200" b="1" cap="none" spc="0" dirty="0" smtClean="0"/>
              <a:t>Association Analysis</a:t>
            </a:r>
            <a:r>
              <a:rPr lang="en-US" sz="3200" b="1" cap="none" spc="0" dirty="0"/>
              <a:t/>
            </a:r>
            <a:br>
              <a:rPr lang="en-US" sz="3200" b="1" cap="none" spc="0" dirty="0"/>
            </a:br>
            <a:r>
              <a:rPr lang="en-US" sz="3200" b="1" cap="none" spc="0" dirty="0" smtClean="0"/>
              <a:t>on</a:t>
            </a:r>
            <a:r>
              <a:rPr lang="en-US" sz="3200" b="1" cap="none" spc="0" dirty="0"/>
              <a:t/>
            </a:r>
            <a:br>
              <a:rPr lang="en-US" sz="3200" b="1" cap="none" spc="0" dirty="0"/>
            </a:br>
            <a:r>
              <a:rPr lang="en-US" sz="3200" b="1" cap="none" spc="0" dirty="0" smtClean="0"/>
              <a:t>Demographic Data </a:t>
            </a:r>
            <a:br>
              <a:rPr lang="en-US" sz="3200" b="1" cap="none" spc="0" dirty="0" smtClean="0"/>
            </a:br>
            <a:r>
              <a:rPr lang="en-US" sz="3200" b="1" cap="none" spc="0" dirty="0" smtClean="0"/>
              <a:t>and </a:t>
            </a:r>
            <a:r>
              <a:rPr lang="en-US" sz="3200" b="1" cap="none" spc="0" dirty="0"/>
              <a:t/>
            </a:r>
            <a:br>
              <a:rPr lang="en-US" sz="3200" b="1" cap="none" spc="0" dirty="0"/>
            </a:br>
            <a:r>
              <a:rPr lang="en-US" sz="3200" b="1" cap="none" spc="0" dirty="0" smtClean="0"/>
              <a:t>Liked Content </a:t>
            </a:r>
            <a:endParaRPr lang="en-US" sz="3200" b="1" cap="none" spc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42" y="5795683"/>
            <a:ext cx="1019921" cy="10199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9736789" y="5952877"/>
            <a:ext cx="2347632" cy="705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215045" y="5972174"/>
            <a:ext cx="8045373" cy="885825"/>
          </a:xfrm>
        </p:spPr>
        <p:txBody>
          <a:bodyPr>
            <a:normAutofit fontScale="92500" lnSpcReduction="20000"/>
          </a:bodyPr>
          <a:lstStyle/>
          <a:p>
            <a:r>
              <a:rPr lang="en-US" sz="1600" spc="0" dirty="0" smtClean="0">
                <a:solidFill>
                  <a:schemeClr val="bg1"/>
                </a:solidFill>
              </a:rPr>
              <a:t>Péter Ivanics</a:t>
            </a:r>
          </a:p>
          <a:p>
            <a:r>
              <a:rPr lang="fi-FI" sz="1600" i="1" spc="0" dirty="0" err="1" smtClean="0">
                <a:solidFill>
                  <a:schemeClr val="bg1"/>
                </a:solidFill>
              </a:rPr>
              <a:t>Wednesday</a:t>
            </a:r>
            <a:r>
              <a:rPr lang="fi-FI" sz="1600" i="1" spc="0" dirty="0" smtClean="0">
                <a:solidFill>
                  <a:schemeClr val="bg1"/>
                </a:solidFill>
              </a:rPr>
              <a:t> 1. November 2017</a:t>
            </a:r>
          </a:p>
          <a:p>
            <a:r>
              <a:rPr lang="fi-FI" sz="1600" i="1" spc="0" dirty="0" err="1" smtClean="0">
                <a:solidFill>
                  <a:schemeClr val="bg1"/>
                </a:solidFill>
              </a:rPr>
              <a:t>Peter.ivanics@helsinki.fi</a:t>
            </a:r>
            <a:endParaRPr lang="en-US" sz="1600" i="1" spc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Frequent </a:t>
            </a:r>
            <a:r>
              <a:rPr lang="en-US" dirty="0" err="1" smtClean="0"/>
              <a:t>itemset</a:t>
            </a:r>
            <a:r>
              <a:rPr lang="en-US" dirty="0" smtClean="0"/>
              <a:t> analysis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51678" y="1985963"/>
                <a:ext cx="10178322" cy="4286250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dirty="0" smtClean="0"/>
                  <a:t>Filter for the transactions of the desired group(s)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 smtClean="0"/>
                  <a:t>Generate frequent </a:t>
                </a:r>
                <a:r>
                  <a:rPr lang="en-US" dirty="0" err="1" smtClean="0"/>
                  <a:t>itemsets</a:t>
                </a:r>
                <a:r>
                  <a:rPr lang="en-US" dirty="0" smtClean="0"/>
                  <a:t> (using </a:t>
                </a:r>
                <a:r>
                  <a:rPr lang="en-US" dirty="0" err="1" smtClean="0"/>
                  <a:t>Apriori</a:t>
                </a:r>
                <a:r>
                  <a:rPr lang="en-US" dirty="0" smtClean="0"/>
                  <a:t> algorithm)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 smtClean="0"/>
                  <a:t>Calculate supports: </a:t>
                </a:r>
                <a:br>
                  <a:rPr lang="en-US" dirty="0" smtClean="0"/>
                </a:br>
                <a:r>
                  <a:rPr lang="en-US" dirty="0" smtClean="0"/>
                  <a:t>				</a:t>
                </a:r>
                <a14:m>
                  <m:oMath xmlns:m="http://schemas.openxmlformats.org/officeDocument/2006/math">
                    <m:r>
                      <a:rPr lang="hu-HU" sz="2400" b="1" i="0" smtClean="0">
                        <a:latin typeface="Cambria Math" charset="0"/>
                      </a:rPr>
                      <m:t>𝐬𝐮𝐩</m:t>
                    </m:r>
                    <m:d>
                      <m:dPr>
                        <m:ctrlPr>
                          <a:rPr lang="hu-HU" sz="2400" b="1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hu-HU" sz="2400" b="1" i="1" smtClean="0">
                            <a:latin typeface="Cambria Math" charset="0"/>
                          </a:rPr>
                          <m:t>𝑿</m:t>
                        </m:r>
                      </m:e>
                    </m:d>
                    <m:r>
                      <a:rPr lang="fi-FI" sz="2400" b="1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400" b="1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fi-FI" sz="2400" b="1" i="1" smtClean="0">
                            <a:latin typeface="Cambria Math" charset="0"/>
                          </a:rPr>
                          <m:t>|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fi-FI" sz="2400" b="1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fi-FI" sz="2400" b="1" i="1" smtClean="0">
                                <a:latin typeface="Cambria Math" charset="0"/>
                              </a:rPr>
                              <m:t>𝒕</m:t>
                            </m:r>
                            <m:r>
                              <a:rPr lang="fi-FI" sz="2400" b="1" i="1" smtClean="0">
                                <a:latin typeface="Cambria Math" charset="0"/>
                              </a:rPr>
                              <m:t>∈</m:t>
                            </m:r>
                            <m:r>
                              <a:rPr lang="fi-FI" sz="2400" b="1" i="1" smtClean="0">
                                <a:latin typeface="Cambria Math" charset="0"/>
                              </a:rPr>
                              <m:t>𝑻</m:t>
                            </m:r>
                            <m:r>
                              <a:rPr lang="fi-FI" sz="2400" b="1" i="1" smtClean="0">
                                <a:latin typeface="Cambria Math" charset="0"/>
                              </a:rPr>
                              <m:t>;</m:t>
                            </m:r>
                            <m:r>
                              <a:rPr lang="fi-FI" sz="2400" b="1" i="1" smtClean="0">
                                <a:latin typeface="Cambria Math" charset="0"/>
                              </a:rPr>
                              <m:t>𝑿</m:t>
                            </m:r>
                            <m:r>
                              <a:rPr lang="fi-FI" sz="2400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⊆</m:t>
                            </m:r>
                            <m:r>
                              <a:rPr lang="fi-FI" sz="2400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𝒕</m:t>
                            </m:r>
                          </m:e>
                        </m:d>
                        <m:r>
                          <a:rPr lang="fi-FI" sz="24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</m:num>
                      <m:den>
                        <m:r>
                          <a:rPr lang="fi-FI" sz="2400" b="1" i="1" smtClean="0">
                            <a:latin typeface="Cambria Math" charset="0"/>
                          </a:rPr>
                          <m:t>|</m:t>
                        </m:r>
                        <m:r>
                          <a:rPr lang="fi-FI" sz="2400" b="1" i="1" smtClean="0">
                            <a:latin typeface="Cambria Math" charset="0"/>
                          </a:rPr>
                          <m:t>𝑻</m:t>
                        </m:r>
                        <m:r>
                          <a:rPr lang="fi-FI" sz="2400" b="1" i="1" smtClean="0">
                            <a:latin typeface="Cambria Math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dirty="0" smtClean="0"/>
                  <a:t>,</a:t>
                </a:r>
                <a:br>
                  <a:rPr lang="en-US" dirty="0" smtClean="0"/>
                </a:br>
                <a:r>
                  <a:rPr lang="en-US" dirty="0" smtClean="0"/>
                  <a:t>	where </a:t>
                </a:r>
                <a14:m>
                  <m:oMath xmlns:m="http://schemas.openxmlformats.org/officeDocument/2006/math">
                    <m:r>
                      <a:rPr lang="fi-FI" b="0" i="1" smtClean="0">
                        <a:latin typeface="Cambria Math" charset="0"/>
                      </a:rPr>
                      <m:t>𝑇</m:t>
                    </m:r>
                  </m:oMath>
                </a14:m>
                <a:r>
                  <a:rPr lang="en-US" dirty="0" smtClean="0"/>
                  <a:t> is the set of all transactions and </a:t>
                </a:r>
                <a:br>
                  <a:rPr lang="en-US" dirty="0" smtClean="0"/>
                </a:b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fi-FI" b="0" i="1" smtClean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dirty="0" smtClean="0"/>
                  <a:t> is the set of transactions which contain </a:t>
                </a:r>
                <a14:m>
                  <m:oMath xmlns:m="http://schemas.openxmlformats.org/officeDocument/2006/math">
                    <m:r>
                      <a:rPr lang="hu-HU" i="1">
                        <a:latin typeface="Cambria Math" charset="0"/>
                      </a:rPr>
                      <m:t>𝑋</m:t>
                    </m:r>
                  </m:oMath>
                </a14:m>
                <a:endParaRPr lang="en-US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 smtClean="0"/>
                  <a:t>Compare groups to one another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dirty="0" smtClean="0"/>
              </a:p>
              <a:p>
                <a:pPr marL="0" indent="0" algn="ctr">
                  <a:buNone/>
                </a:pPr>
                <a:r>
                  <a:rPr lang="en-US" dirty="0" smtClean="0"/>
                  <a:t>For instance,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b="0" i="1">
                        <a:latin typeface="Cambria Math" charset="0"/>
                      </a:rPr>
                      <m:t>sup</m:t>
                    </m:r>
                    <m:d>
                      <m:dPr>
                        <m:ctrlPr>
                          <a:rPr lang="hu-HU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fi-FI" b="0" i="1" smtClean="0">
                            <a:latin typeface="Cambria Math" charset="0"/>
                          </a:rPr>
                          <m:t>{</m:t>
                        </m:r>
                        <m:r>
                          <a:rPr lang="fi-FI" b="0" i="1" smtClean="0">
                            <a:latin typeface="Cambria Math" charset="0"/>
                          </a:rPr>
                          <m:t>𝑏𝑒𝑎𝑢𝑡𝑦</m:t>
                        </m:r>
                        <m:r>
                          <a:rPr lang="fi-FI" b="0" i="1" smtClean="0">
                            <a:latin typeface="Cambria Math" charset="0"/>
                          </a:rPr>
                          <m:t>,  </m:t>
                        </m:r>
                        <m:r>
                          <a:rPr lang="fi-FI" b="0" i="1" smtClean="0">
                            <a:latin typeface="Cambria Math" charset="0"/>
                          </a:rPr>
                          <m:t>𝑏𝑙𝑜𝑛𝑑</m:t>
                        </m:r>
                        <m:r>
                          <a:rPr lang="fi-FI" b="0" i="1" smtClean="0">
                            <a:latin typeface="Cambria Math" charset="0"/>
                          </a:rPr>
                          <m:t>}</m:t>
                        </m:r>
                      </m:e>
                    </m:d>
                    <m:r>
                      <a:rPr lang="fi-FI" b="0" i="1">
                        <a:latin typeface="Cambria Math" charset="0"/>
                      </a:rPr>
                      <m:t>=</m:t>
                    </m:r>
                    <m:r>
                      <a:rPr lang="fi-FI" b="0" i="1" smtClean="0">
                        <a:latin typeface="Cambria Math" charset="0"/>
                      </a:rPr>
                      <m:t>0.7</m:t>
                    </m:r>
                  </m:oMath>
                </a14:m>
                <a:r>
                  <a:rPr lang="en-US" dirty="0" smtClean="0"/>
                  <a:t>, then 70% of the votes were cased on images that have both the </a:t>
                </a:r>
                <a14:m>
                  <m:oMath xmlns:m="http://schemas.openxmlformats.org/officeDocument/2006/math">
                    <m:r>
                      <a:rPr lang="fi-FI" i="1">
                        <a:latin typeface="Cambria Math" charset="0"/>
                      </a:rPr>
                      <m:t>{</m:t>
                    </m:r>
                    <m:r>
                      <a:rPr lang="fi-FI" i="1">
                        <a:latin typeface="Cambria Math" charset="0"/>
                      </a:rPr>
                      <m:t>𝑏𝑒𝑎𝑢𝑡𝑦</m:t>
                    </m:r>
                    <m:r>
                      <a:rPr lang="fi-FI" i="1">
                        <a:latin typeface="Cambria Math" charset="0"/>
                      </a:rPr>
                      <m:t>,  </m:t>
                    </m:r>
                    <m:r>
                      <a:rPr lang="fi-FI" i="1">
                        <a:latin typeface="Cambria Math" charset="0"/>
                      </a:rPr>
                      <m:t>𝑏𝑙𝑜𝑛𝑑</m:t>
                    </m:r>
                    <m:r>
                      <a:rPr lang="fi-FI" i="1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dirty="0" smtClean="0"/>
                  <a:t> tags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51678" y="1985963"/>
                <a:ext cx="10178322" cy="4286250"/>
              </a:xfrm>
              <a:blipFill rotWithShape="0">
                <a:blip r:embed="rId2"/>
                <a:stretch>
                  <a:fillRect l="-599" t="-711" r="-299" b="-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61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00" y="506890"/>
            <a:ext cx="10632125" cy="568523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197641" y="6488668"/>
            <a:ext cx="7738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</a:t>
            </a:r>
            <a:r>
              <a:rPr lang="en-US" dirty="0" smtClean="0"/>
              <a:t>://</a:t>
            </a:r>
            <a:r>
              <a:rPr lang="en-US" dirty="0" err="1" smtClean="0"/>
              <a:t>choicely.com</a:t>
            </a:r>
            <a:r>
              <a:rPr lang="en-US" dirty="0" smtClean="0"/>
              <a:t>/contest/7a7b90f8-84c7-11e7-a452-a9f8b94782fe/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2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78" y="685800"/>
            <a:ext cx="10741231" cy="57435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197641" y="6488668"/>
            <a:ext cx="7738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</a:t>
            </a:r>
            <a:r>
              <a:rPr lang="en-US" dirty="0" smtClean="0"/>
              <a:t>://</a:t>
            </a:r>
            <a:r>
              <a:rPr lang="en-US" dirty="0" err="1" smtClean="0"/>
              <a:t>choicely.com</a:t>
            </a:r>
            <a:r>
              <a:rPr lang="en-US" dirty="0" smtClean="0"/>
              <a:t>/contest/7a7b90f8-84c7-11e7-a452-a9f8b94782fe/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36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47" y="685800"/>
            <a:ext cx="10848109" cy="5800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197641" y="6488668"/>
            <a:ext cx="7738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</a:t>
            </a:r>
            <a:r>
              <a:rPr lang="en-US" dirty="0" smtClean="0"/>
              <a:t>://</a:t>
            </a:r>
            <a:r>
              <a:rPr lang="en-US" dirty="0" err="1" smtClean="0"/>
              <a:t>choicely.com</a:t>
            </a:r>
            <a:r>
              <a:rPr lang="en-US" dirty="0" smtClean="0"/>
              <a:t>/contest/7a7b90f8-84c7-11e7-a452-a9f8b94782fe/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17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620629"/>
              </p:ext>
            </p:extLst>
          </p:nvPr>
        </p:nvGraphicFramePr>
        <p:xfrm>
          <a:off x="1434163" y="1547440"/>
          <a:ext cx="9683016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7672"/>
                <a:gridCol w="3227672"/>
                <a:gridCol w="322767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Itemset</a:t>
                      </a:r>
                      <a:r>
                        <a:rPr lang="en-US" dirty="0" smtClean="0"/>
                        <a:t> (X)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S(X |</a:t>
                      </a:r>
                      <a:r>
                        <a:rPr lang="en-US" dirty="0" smtClean="0"/>
                        <a:t> </a:t>
                      </a:r>
                      <a:r>
                        <a:rPr lang="en-US" dirty="0" smtClean="0"/>
                        <a:t>gender=female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S(X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| </a:t>
                      </a:r>
                      <a:r>
                        <a:rPr lang="en-US" baseline="0" dirty="0" smtClean="0"/>
                        <a:t>gender=</a:t>
                      </a:r>
                      <a:r>
                        <a:rPr lang="en-US" dirty="0" smtClean="0"/>
                        <a:t>male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(model, </a:t>
                      </a:r>
                      <a:r>
                        <a:rPr lang="en-US" dirty="0" err="1" smtClean="0"/>
                        <a:t>jewellery</a:t>
                      </a:r>
                      <a:r>
                        <a:rPr lang="en-US" dirty="0" smtClean="0"/>
                        <a:t>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0.00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0.18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(shoulder, hair)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0.72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0.54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mr-IN" dirty="0" smtClean="0"/>
                        <a:t>(</a:t>
                      </a:r>
                      <a:r>
                        <a:rPr lang="mr-IN" dirty="0" err="1" smtClean="0"/>
                        <a:t>hair</a:t>
                      </a:r>
                      <a:r>
                        <a:rPr lang="mr-IN" dirty="0" smtClean="0"/>
                        <a:t>, </a:t>
                      </a:r>
                      <a:r>
                        <a:rPr lang="mr-IN" dirty="0" err="1" smtClean="0"/>
                        <a:t>blond</a:t>
                      </a:r>
                      <a:r>
                        <a:rPr lang="mr-IN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dirty="0" smtClean="0"/>
                        <a:t>0.54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dirty="0" smtClean="0"/>
                        <a:t>0.47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mr-IN" dirty="0" smtClean="0"/>
                        <a:t>(</a:t>
                      </a:r>
                      <a:r>
                        <a:rPr lang="mr-IN" dirty="0" err="1" smtClean="0"/>
                        <a:t>jewellery</a:t>
                      </a:r>
                      <a:r>
                        <a:rPr lang="mr-IN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dirty="0" smtClean="0"/>
                        <a:t>0.00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dirty="0" smtClean="0"/>
                        <a:t>0.18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mr-IN" dirty="0" smtClean="0"/>
                        <a:t>(</a:t>
                      </a:r>
                      <a:r>
                        <a:rPr lang="mr-IN" dirty="0" err="1" smtClean="0"/>
                        <a:t>long</a:t>
                      </a:r>
                      <a:r>
                        <a:rPr lang="mr-IN" dirty="0" smtClean="0"/>
                        <a:t> </a:t>
                      </a:r>
                      <a:r>
                        <a:rPr lang="mr-IN" dirty="0" err="1" smtClean="0"/>
                        <a:t>hair</a:t>
                      </a:r>
                      <a:r>
                        <a:rPr lang="mr-IN" dirty="0" smtClean="0"/>
                        <a:t>, </a:t>
                      </a:r>
                      <a:r>
                        <a:rPr lang="mr-IN" dirty="0" err="1" smtClean="0"/>
                        <a:t>beauty</a:t>
                      </a:r>
                      <a:r>
                        <a:rPr lang="mr-IN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dirty="0" smtClean="0"/>
                        <a:t>0.12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dirty="0" smtClean="0"/>
                        <a:t>0.16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mr-IN" dirty="0" smtClean="0"/>
                        <a:t>(</a:t>
                      </a:r>
                      <a:r>
                        <a:rPr lang="mr-IN" dirty="0" err="1" smtClean="0"/>
                        <a:t>long</a:t>
                      </a:r>
                      <a:r>
                        <a:rPr lang="mr-IN" dirty="0" smtClean="0"/>
                        <a:t> </a:t>
                      </a:r>
                      <a:r>
                        <a:rPr lang="mr-IN" dirty="0" err="1" smtClean="0"/>
                        <a:t>hair</a:t>
                      </a:r>
                      <a:r>
                        <a:rPr lang="mr-IN" dirty="0" smtClean="0"/>
                        <a:t>, </a:t>
                      </a:r>
                      <a:r>
                        <a:rPr lang="mr-IN" dirty="0" err="1" smtClean="0"/>
                        <a:t>blond</a:t>
                      </a:r>
                      <a:r>
                        <a:rPr lang="mr-IN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dirty="0" smtClean="0"/>
                        <a:t>0.12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dirty="0" smtClean="0"/>
                        <a:t>0.16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mr-IN" dirty="0" smtClean="0"/>
                        <a:t>(</a:t>
                      </a:r>
                      <a:r>
                        <a:rPr lang="mr-IN" dirty="0" err="1" smtClean="0"/>
                        <a:t>hairstyle</a:t>
                      </a:r>
                      <a:r>
                        <a:rPr lang="mr-IN" dirty="0" smtClean="0"/>
                        <a:t>, </a:t>
                      </a:r>
                      <a:r>
                        <a:rPr lang="mr-IN" dirty="0" err="1" smtClean="0"/>
                        <a:t>hair</a:t>
                      </a:r>
                      <a:r>
                        <a:rPr lang="mr-IN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dirty="0" smtClean="0"/>
                        <a:t>0.32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dirty="0" smtClean="0"/>
                        <a:t>0.26</a:t>
                      </a:r>
                      <a:endParaRPr lang="en-US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mr-IN" dirty="0" smtClean="0"/>
                        <a:t>(</a:t>
                      </a:r>
                      <a:r>
                        <a:rPr lang="mr-IN" dirty="0" err="1" smtClean="0"/>
                        <a:t>smile</a:t>
                      </a:r>
                      <a:r>
                        <a:rPr lang="mr-IN" dirty="0" smtClean="0"/>
                        <a:t>)</a:t>
                      </a:r>
                      <a:endParaRPr lang="fi-FI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dirty="0" smtClean="0"/>
                        <a:t>0.08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dirty="0" smtClean="0"/>
                        <a:t>0.07</a:t>
                      </a:r>
                      <a:endParaRPr lang="fi-FI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dirty="0" smtClean="0"/>
                        <a:t>(</a:t>
                      </a:r>
                      <a:r>
                        <a:rPr lang="mr-IN" dirty="0" err="1" smtClean="0"/>
                        <a:t>brassiere</a:t>
                      </a:r>
                      <a:r>
                        <a:rPr lang="mr-IN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dirty="0" smtClean="0"/>
                        <a:t>0.07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dirty="0" smtClean="0"/>
                        <a:t>0.00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197641" y="6488668"/>
            <a:ext cx="7738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</a:t>
            </a:r>
            <a:r>
              <a:rPr lang="en-US" dirty="0" smtClean="0"/>
              <a:t>://</a:t>
            </a:r>
            <a:r>
              <a:rPr lang="en-US" dirty="0" err="1" smtClean="0"/>
              <a:t>choicely.com</a:t>
            </a:r>
            <a:r>
              <a:rPr lang="en-US" dirty="0" smtClean="0"/>
              <a:t>/contest/7a7b90f8-84c7-11e7-a452-a9f8b94782fe/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US" dirty="0" smtClean="0"/>
              <a:t>Comparing supports </a:t>
            </a:r>
            <a:r>
              <a:rPr lang="en-US" smtClean="0"/>
              <a:t>of </a:t>
            </a:r>
            <a:r>
              <a:rPr lang="en-US" dirty="0" err="1" smtClean="0"/>
              <a:t>itemsets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513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650583"/>
              </p:ext>
            </p:extLst>
          </p:nvPr>
        </p:nvGraphicFramePr>
        <p:xfrm>
          <a:off x="873691" y="1416758"/>
          <a:ext cx="10934296" cy="4994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787"/>
                <a:gridCol w="1366787"/>
                <a:gridCol w="1366787"/>
                <a:gridCol w="1366787"/>
                <a:gridCol w="1366787"/>
                <a:gridCol w="1366787"/>
                <a:gridCol w="1366787"/>
                <a:gridCol w="1366787"/>
              </a:tblGrid>
              <a:tr h="554990"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Itemset</a:t>
                      </a:r>
                      <a:r>
                        <a:rPr lang="en-US" sz="1100" dirty="0" smtClean="0"/>
                        <a:t> (X)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rank(X | age=0-17)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rank(X | age=18-24)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rank(X | age=25-34)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rank(X | age=35-44)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rank(X | age=45-54)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rank(X | age=55-64)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rank(X | age=65+)</a:t>
                      </a:r>
                    </a:p>
                  </a:txBody>
                  <a:tcPr/>
                </a:tc>
              </a:tr>
              <a:tr h="55499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{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'shoulder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'}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112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256</a:t>
                      </a:r>
                    </a:p>
                  </a:txBody>
                  <a:tcPr marL="6350" marR="6350" marT="6350" marB="0" anchor="b"/>
                </a:tc>
              </a:tr>
              <a:tr h="55499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{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'photo shoot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'}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</a:tr>
              <a:tr h="55499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{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'shoulder', 'hair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'}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192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288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288</a:t>
                      </a:r>
                    </a:p>
                  </a:txBody>
                  <a:tcPr marL="6350" marR="6350" marT="6350" marB="0" anchor="b"/>
                </a:tc>
              </a:tr>
              <a:tr h="55499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{'fashion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model', 'blond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'}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112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128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112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64</a:t>
                      </a:r>
                    </a:p>
                  </a:txBody>
                  <a:tcPr marL="6350" marR="6350" marT="6350" marB="0" anchor="b"/>
                </a:tc>
              </a:tr>
              <a:tr h="55499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{'blond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', 'beauty', 'model', 'shoulder', 'fashion model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'}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320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320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320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576</a:t>
                      </a:r>
                    </a:p>
                  </a:txBody>
                  <a:tcPr marL="6350" marR="6350" marT="6350" marB="0" anchor="b"/>
                </a:tc>
              </a:tr>
              <a:tr h="55499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{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'shoulder', 'blond', 'photo shoot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'}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256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240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176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336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336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352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576</a:t>
                      </a:r>
                    </a:p>
                  </a:txBody>
                  <a:tcPr marL="6350" marR="6350" marT="6350" marB="0" anchor="b"/>
                </a:tc>
              </a:tr>
              <a:tr h="55499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{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'smile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'}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896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896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896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1216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1216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1152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896</a:t>
                      </a:r>
                    </a:p>
                  </a:txBody>
                  <a:tcPr marL="6350" marR="6350" marT="6350" marB="0" anchor="b"/>
                </a:tc>
              </a:tr>
              <a:tr h="55499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{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'model', '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jewellery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'}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1792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896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896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896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1152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1792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896</a:t>
                      </a: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US" dirty="0" smtClean="0"/>
              <a:t>Comparing ranks of </a:t>
            </a:r>
            <a:r>
              <a:rPr lang="en-US" dirty="0" err="1" smtClean="0"/>
              <a:t>itemsets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197641" y="6488668"/>
            <a:ext cx="7738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</a:t>
            </a:r>
            <a:r>
              <a:rPr lang="en-US" dirty="0" smtClean="0"/>
              <a:t>://</a:t>
            </a:r>
            <a:r>
              <a:rPr lang="en-US" dirty="0" err="1" smtClean="0"/>
              <a:t>choicely.com</a:t>
            </a:r>
            <a:r>
              <a:rPr lang="en-US" dirty="0" smtClean="0"/>
              <a:t>/contest/7a7b90f8-84c7-11e7-a452-a9f8b94782fe/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221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50" y="685800"/>
            <a:ext cx="10933303" cy="58007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50" y="714375"/>
            <a:ext cx="10933303" cy="5800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50" y="742950"/>
            <a:ext cx="10933303" cy="580072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626123" y="6486525"/>
            <a:ext cx="4331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choicely.com</a:t>
            </a:r>
            <a:r>
              <a:rPr lang="en-US" dirty="0"/>
              <a:t>/contests/finished/beauty</a:t>
            </a:r>
          </a:p>
        </p:txBody>
      </p:sp>
    </p:spTree>
    <p:extLst>
      <p:ext uri="{BB962C8B-B14F-4D97-AF65-F5344CB8AC3E}">
        <p14:creationId xmlns:p14="http://schemas.microsoft.com/office/powerpoint/2010/main" val="156164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50" y="685800"/>
            <a:ext cx="10933303" cy="58007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50" y="714375"/>
            <a:ext cx="10933303" cy="5800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50" y="588945"/>
            <a:ext cx="10933301" cy="58007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26123" y="6486525"/>
            <a:ext cx="4331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choicely.com</a:t>
            </a:r>
            <a:r>
              <a:rPr lang="en-US" dirty="0"/>
              <a:t>/contests/finished/beauty</a:t>
            </a:r>
          </a:p>
        </p:txBody>
      </p:sp>
    </p:spTree>
    <p:extLst>
      <p:ext uri="{BB962C8B-B14F-4D97-AF65-F5344CB8AC3E}">
        <p14:creationId xmlns:p14="http://schemas.microsoft.com/office/powerpoint/2010/main" val="5717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50" y="685800"/>
            <a:ext cx="10933303" cy="58007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50" y="714375"/>
            <a:ext cx="10933303" cy="5800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51" y="742950"/>
            <a:ext cx="10933301" cy="580072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26123" y="6486525"/>
            <a:ext cx="4331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choicely.com</a:t>
            </a:r>
            <a:r>
              <a:rPr lang="en-US" dirty="0"/>
              <a:t>/contests/finished/beauty</a:t>
            </a:r>
          </a:p>
        </p:txBody>
      </p:sp>
    </p:spTree>
    <p:extLst>
      <p:ext uri="{BB962C8B-B14F-4D97-AF65-F5344CB8AC3E}">
        <p14:creationId xmlns:p14="http://schemas.microsoft.com/office/powerpoint/2010/main" val="96219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2100263"/>
            <a:ext cx="10318418" cy="3157538"/>
          </a:xfrm>
        </p:spPr>
        <p:txBody>
          <a:bodyPr/>
          <a:lstStyle/>
          <a:p>
            <a:r>
              <a:rPr lang="en-US" sz="3600" spc="0" dirty="0" smtClean="0"/>
              <a:t>Choose wisely, use </a:t>
            </a:r>
            <a:r>
              <a:rPr lang="en-US" sz="3600" spc="0" dirty="0"/>
              <a:t/>
            </a:r>
            <a:br>
              <a:rPr lang="en-US" sz="3600" spc="0" dirty="0"/>
            </a:br>
            <a:r>
              <a:rPr lang="en-US" sz="3600" spc="0" dirty="0"/>
              <a:t/>
            </a:r>
            <a:br>
              <a:rPr lang="en-US" sz="3600" spc="0" dirty="0"/>
            </a:br>
            <a:r>
              <a:rPr lang="en-US" sz="3600" spc="0" dirty="0" smtClean="0"/>
              <a:t/>
            </a:r>
            <a:br>
              <a:rPr lang="en-US" sz="3600" spc="0" dirty="0" smtClean="0"/>
            </a:br>
            <a:r>
              <a:rPr lang="en-US" sz="3600" spc="0" dirty="0" smtClean="0"/>
              <a:t/>
            </a:r>
            <a:br>
              <a:rPr lang="en-US" sz="3600" spc="0" dirty="0" smtClean="0"/>
            </a:br>
            <a:r>
              <a:rPr lang="en-US" sz="3600" spc="0" dirty="0" smtClean="0"/>
              <a:t>Questions?</a:t>
            </a:r>
            <a:endParaRPr lang="en-US" sz="3600" spc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215045" y="5972174"/>
            <a:ext cx="8045373" cy="885825"/>
          </a:xfrm>
        </p:spPr>
        <p:txBody>
          <a:bodyPr>
            <a:normAutofit fontScale="92500" lnSpcReduction="20000"/>
          </a:bodyPr>
          <a:lstStyle/>
          <a:p>
            <a:r>
              <a:rPr lang="en-US" sz="1600" spc="0" dirty="0" smtClean="0">
                <a:solidFill>
                  <a:schemeClr val="bg1"/>
                </a:solidFill>
              </a:rPr>
              <a:t>Péter Ivanics</a:t>
            </a:r>
          </a:p>
          <a:p>
            <a:r>
              <a:rPr lang="fi-FI" sz="1600" i="1" spc="0" dirty="0" err="1" smtClean="0">
                <a:solidFill>
                  <a:schemeClr val="bg1"/>
                </a:solidFill>
              </a:rPr>
              <a:t>Peter.ivanics@helsinki.fi</a:t>
            </a:r>
            <a:endParaRPr lang="fi-FI" sz="1600" i="1" spc="0" dirty="0" smtClean="0">
              <a:solidFill>
                <a:schemeClr val="bg1"/>
              </a:solidFill>
            </a:endParaRPr>
          </a:p>
          <a:p>
            <a:r>
              <a:rPr lang="fi-FI" sz="1600" i="1" spc="0" dirty="0" err="1" smtClean="0">
                <a:solidFill>
                  <a:schemeClr val="bg1"/>
                </a:solidFill>
              </a:rPr>
              <a:t>httpS</a:t>
            </a:r>
            <a:r>
              <a:rPr lang="fi-FI" sz="1600" i="1" spc="0" dirty="0" smtClean="0">
                <a:solidFill>
                  <a:schemeClr val="bg1"/>
                </a:solidFill>
              </a:rPr>
              <a:t>://</a:t>
            </a:r>
            <a:r>
              <a:rPr lang="fi-FI" sz="1600" i="1" spc="0" dirty="0" err="1" smtClean="0">
                <a:solidFill>
                  <a:schemeClr val="bg1"/>
                </a:solidFill>
              </a:rPr>
              <a:t>choicely.com</a:t>
            </a:r>
            <a:r>
              <a:rPr lang="fi-FI" sz="1600" i="1" spc="0" dirty="0" smtClean="0">
                <a:solidFill>
                  <a:schemeClr val="bg1"/>
                </a:solidFill>
              </a:rPr>
              <a:t> </a:t>
            </a:r>
            <a:endParaRPr lang="en-US" sz="1600" i="1" spc="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5172191" y="2938568"/>
            <a:ext cx="2131079" cy="64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36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A7D944EC-058F-44C3-B6FC-83F56CC52ED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1" title="right scallop background shape">
            <a:extLst>
              <a:ext uri="{FF2B5EF4-FFF2-40B4-BE49-F238E27FC236}">
                <a16:creationId xmlns:a16="http://schemas.microsoft.com/office/drawing/2014/main" xmlns="" id="{F767D062-773A-4828-8C2A-964BD779646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48664" y="0"/>
            <a:ext cx="4643336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3" name="Rectangle 12" title="left edge border">
            <a:extLst>
              <a:ext uri="{FF2B5EF4-FFF2-40B4-BE49-F238E27FC236}">
                <a16:creationId xmlns:a16="http://schemas.microsoft.com/office/drawing/2014/main" xmlns="" id="{BCE087B0-F20B-4238-8025-64B95BF53E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574" y="643464"/>
            <a:ext cx="5326978" cy="52603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9328" y="457200"/>
            <a:ext cx="3090672" cy="1197864"/>
          </a:xfrm>
        </p:spPr>
        <p:txBody>
          <a:bodyPr anchor="b">
            <a:normAutofit/>
          </a:bodyPr>
          <a:lstStyle/>
          <a:p>
            <a:r>
              <a:rPr lang="fi-FI" sz="2400" dirty="0" err="1">
                <a:solidFill>
                  <a:schemeClr val="accent1"/>
                </a:solidFill>
              </a:rPr>
              <a:t>What</a:t>
            </a:r>
            <a:r>
              <a:rPr lang="fi-FI" sz="2400" dirty="0">
                <a:solidFill>
                  <a:schemeClr val="accent1"/>
                </a:solidFill>
              </a:rPr>
              <a:t> is </a:t>
            </a:r>
            <a:r>
              <a:rPr lang="fi-FI" sz="2400" dirty="0" err="1">
                <a:solidFill>
                  <a:schemeClr val="accent1"/>
                </a:solidFill>
              </a:rPr>
              <a:t>Choicely</a:t>
            </a:r>
            <a:r>
              <a:rPr lang="fi-FI" sz="2400" dirty="0">
                <a:solidFill>
                  <a:schemeClr val="accent1"/>
                </a:solidFill>
              </a:rPr>
              <a:t>?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9327" y="1655065"/>
            <a:ext cx="3480965" cy="4224528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Comprehensive voting/audience engagement platform</a:t>
            </a:r>
          </a:p>
          <a:p>
            <a:pPr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Voting tools for visual polls, questions, surveys, sweepstakes</a:t>
            </a:r>
          </a:p>
          <a:p>
            <a:pPr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Typical use cases: 	</a:t>
            </a:r>
          </a:p>
          <a:p>
            <a:pPr lvl="1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TV and radio shows</a:t>
            </a:r>
          </a:p>
          <a:p>
            <a:pPr lvl="1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beauty pageants, </a:t>
            </a:r>
          </a:p>
          <a:p>
            <a:pPr lvl="1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sports events</a:t>
            </a:r>
          </a:p>
          <a:p>
            <a:pPr lvl="1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talent shows</a:t>
            </a:r>
          </a:p>
          <a:p>
            <a:pPr lvl="1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design contests</a:t>
            </a:r>
          </a:p>
        </p:txBody>
      </p:sp>
    </p:spTree>
    <p:extLst>
      <p:ext uri="{BB962C8B-B14F-4D97-AF65-F5344CB8AC3E}">
        <p14:creationId xmlns:p14="http://schemas.microsoft.com/office/powerpoint/2010/main" val="2891940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224" y="0"/>
            <a:ext cx="95775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1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Data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251676" y="2354731"/>
            <a:ext cx="1746623" cy="17466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697435" y="4863462"/>
            <a:ext cx="855107" cy="15329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1206" y="2371454"/>
            <a:ext cx="2575859" cy="1931894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474555" y="1912927"/>
            <a:ext cx="1523744" cy="458527"/>
          </a:xfrm>
        </p:spPr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schemeClr val="tx1"/>
                </a:solidFill>
              </a:rPr>
              <a:t>Users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709673" y="1912927"/>
            <a:ext cx="2838923" cy="666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ClrTx/>
              <a:buFontTx/>
              <a:buNone/>
            </a:pPr>
            <a:r>
              <a:rPr lang="en-US" b="1" dirty="0" smtClean="0">
                <a:solidFill>
                  <a:schemeClr val="tx1"/>
                </a:solidFill>
              </a:rPr>
              <a:t>Contest organizers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739" y="3936362"/>
            <a:ext cx="1854200" cy="1854200"/>
          </a:xfrm>
          <a:prstGeom prst="rect">
            <a:avLst/>
          </a:prstGeom>
        </p:spPr>
      </p:pic>
      <p:cxnSp>
        <p:nvCxnSpPr>
          <p:cNvPr id="15" name="Curved Connector 14"/>
          <p:cNvCxnSpPr>
            <a:stCxn id="5" idx="1"/>
            <a:endCxn id="11" idx="0"/>
          </p:cNvCxnSpPr>
          <p:nvPr/>
        </p:nvCxnSpPr>
        <p:spPr>
          <a:xfrm>
            <a:off x="2998299" y="3228043"/>
            <a:ext cx="3342540" cy="708319"/>
          </a:xfrm>
          <a:prstGeom prst="curvedConnector2">
            <a:avLst/>
          </a:prstGeom>
          <a:ln w="635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6" idx="1"/>
            <a:endCxn id="11" idx="1"/>
          </p:cNvCxnSpPr>
          <p:nvPr/>
        </p:nvCxnSpPr>
        <p:spPr>
          <a:xfrm flipV="1">
            <a:off x="2552542" y="4863462"/>
            <a:ext cx="2861197" cy="766483"/>
          </a:xfrm>
          <a:prstGeom prst="curvedConnector3">
            <a:avLst>
              <a:gd name="adj1" fmla="val 50000"/>
            </a:avLst>
          </a:prstGeom>
          <a:ln w="635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8" idx="1"/>
            <a:endCxn id="11" idx="0"/>
          </p:cNvCxnSpPr>
          <p:nvPr/>
        </p:nvCxnSpPr>
        <p:spPr>
          <a:xfrm rot="10800000" flipV="1">
            <a:off x="6340840" y="3337400"/>
            <a:ext cx="2500367" cy="598961"/>
          </a:xfrm>
          <a:prstGeom prst="curvedConnector2">
            <a:avLst/>
          </a:prstGeom>
          <a:ln w="635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8" idx="2"/>
            <a:endCxn id="11" idx="2"/>
          </p:cNvCxnSpPr>
          <p:nvPr/>
        </p:nvCxnSpPr>
        <p:spPr>
          <a:xfrm rot="5400000">
            <a:off x="7491381" y="3152807"/>
            <a:ext cx="1487214" cy="3788297"/>
          </a:xfrm>
          <a:prstGeom prst="curvedConnector3">
            <a:avLst>
              <a:gd name="adj1" fmla="val 115371"/>
            </a:avLst>
          </a:prstGeom>
          <a:ln w="635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2"/>
          <p:cNvSpPr txBox="1">
            <a:spLocks/>
          </p:cNvSpPr>
          <p:nvPr/>
        </p:nvSpPr>
        <p:spPr>
          <a:xfrm rot="21112460">
            <a:off x="6472372" y="2970214"/>
            <a:ext cx="2838923" cy="666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ClrTx/>
              <a:buFontTx/>
              <a:buNone/>
            </a:pPr>
            <a:r>
              <a:rPr lang="en-US" b="1" dirty="0" smtClean="0">
                <a:solidFill>
                  <a:schemeClr val="tx1"/>
                </a:solidFill>
              </a:rPr>
              <a:t>Contestants (images)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 rot="19651488">
            <a:off x="7924698" y="5693771"/>
            <a:ext cx="2838923" cy="666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ClrTx/>
              <a:buFontTx/>
              <a:buNone/>
            </a:pPr>
            <a:r>
              <a:rPr lang="en-US" b="1" dirty="0" smtClean="0">
                <a:solidFill>
                  <a:schemeClr val="tx1"/>
                </a:solidFill>
              </a:rPr>
              <a:t>Contests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 rot="373710">
            <a:off x="3408365" y="2894708"/>
            <a:ext cx="2838923" cy="666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ClrTx/>
              <a:buFontTx/>
              <a:buNone/>
            </a:pPr>
            <a:r>
              <a:rPr lang="en-US" b="1" dirty="0" smtClean="0">
                <a:solidFill>
                  <a:schemeClr val="tx1"/>
                </a:solidFill>
              </a:rPr>
              <a:t>Demographic data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2" name="Content Placeholder 2"/>
          <p:cNvSpPr txBox="1">
            <a:spLocks/>
          </p:cNvSpPr>
          <p:nvPr/>
        </p:nvSpPr>
        <p:spPr>
          <a:xfrm rot="20234249">
            <a:off x="2670073" y="5332919"/>
            <a:ext cx="2838923" cy="666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ClrTx/>
              <a:buFontTx/>
              <a:buNone/>
            </a:pPr>
            <a:r>
              <a:rPr lang="en-US" b="1" dirty="0" smtClean="0">
                <a:solidFill>
                  <a:schemeClr val="tx1"/>
                </a:solidFill>
              </a:rPr>
              <a:t>Vote data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80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37" y="779930"/>
            <a:ext cx="10364658" cy="548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9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72" y="0"/>
            <a:ext cx="3501139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284" y="1513113"/>
            <a:ext cx="6750821" cy="424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48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37" y="107968"/>
            <a:ext cx="7441420" cy="35459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793853" y="6488668"/>
            <a:ext cx="3131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https://</a:t>
            </a:r>
            <a:r>
              <a:rPr lang="en-US" dirty="0" err="1"/>
              <a:t>cloud.google.com</a:t>
            </a:r>
            <a:r>
              <a:rPr lang="en-US" dirty="0"/>
              <a:t>/vision/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919" y="751115"/>
            <a:ext cx="7145972" cy="37446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628" y="1355877"/>
            <a:ext cx="7146699" cy="513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99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951561" y="1438898"/>
            <a:ext cx="2838923" cy="1475756"/>
            <a:chOff x="951561" y="1438898"/>
            <a:chExt cx="2838923" cy="14757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6035" y="1864679"/>
              <a:ext cx="1049975" cy="1049975"/>
            </a:xfrm>
            <a:prstGeom prst="rect">
              <a:avLst/>
            </a:prstGeom>
          </p:spPr>
        </p:pic>
        <p:sp>
          <p:nvSpPr>
            <p:cNvPr id="8" name="Content Placeholder 2"/>
            <p:cNvSpPr txBox="1">
              <a:spLocks/>
            </p:cNvSpPr>
            <p:nvPr/>
          </p:nvSpPr>
          <p:spPr>
            <a:xfrm>
              <a:off x="951561" y="1438898"/>
              <a:ext cx="2838923" cy="66666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4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4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ClrTx/>
                <a:buFontTx/>
                <a:buNone/>
              </a:pPr>
              <a:r>
                <a:rPr lang="en-US" b="1" dirty="0" smtClean="0">
                  <a:solidFill>
                    <a:schemeClr val="tx1"/>
                  </a:solidFill>
                </a:rPr>
                <a:t>Google </a:t>
              </a:r>
              <a:r>
                <a:rPr lang="en-US" b="1" dirty="0" err="1" smtClean="0">
                  <a:solidFill>
                    <a:schemeClr val="tx1"/>
                  </a:solidFill>
                </a:rPr>
                <a:t>Datastore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951561" y="3272240"/>
            <a:ext cx="2838923" cy="1478241"/>
            <a:chOff x="951561" y="3272240"/>
            <a:chExt cx="2838923" cy="147824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6035" y="3700506"/>
              <a:ext cx="1049975" cy="1049975"/>
            </a:xfrm>
            <a:prstGeom prst="rect">
              <a:avLst/>
            </a:prstGeom>
          </p:spPr>
        </p:pic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951561" y="3272240"/>
              <a:ext cx="2838923" cy="66666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4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4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ClrTx/>
                <a:buFontTx/>
                <a:buNone/>
              </a:pPr>
              <a:r>
                <a:rPr lang="en-US" b="1" dirty="0" smtClean="0">
                  <a:solidFill>
                    <a:schemeClr val="tx1"/>
                  </a:solidFill>
                </a:rPr>
                <a:t>Google </a:t>
              </a:r>
              <a:r>
                <a:rPr lang="en-US" b="1" dirty="0" err="1" smtClean="0">
                  <a:solidFill>
                    <a:schemeClr val="tx1"/>
                  </a:solidFill>
                </a:rPr>
                <a:t>BigQuery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85629" y="5630492"/>
            <a:ext cx="2848906" cy="1280483"/>
            <a:chOff x="616930" y="5635016"/>
            <a:chExt cx="2848906" cy="1280483"/>
          </a:xfrm>
        </p:grpSpPr>
        <p:sp>
          <p:nvSpPr>
            <p:cNvPr id="10" name="Rectangle 9"/>
            <p:cNvSpPr/>
            <p:nvPr/>
          </p:nvSpPr>
          <p:spPr>
            <a:xfrm>
              <a:off x="2722886" y="5635016"/>
              <a:ext cx="742950" cy="8143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i="1" dirty="0" smtClean="0"/>
                <a:t>f</a:t>
              </a:r>
              <a:endParaRPr lang="en-US" sz="3200" i="1" dirty="0"/>
            </a:p>
          </p:txBody>
        </p:sp>
        <p:sp>
          <p:nvSpPr>
            <p:cNvPr id="11" name="Content Placeholder 2"/>
            <p:cNvSpPr txBox="1">
              <a:spLocks/>
            </p:cNvSpPr>
            <p:nvPr/>
          </p:nvSpPr>
          <p:spPr>
            <a:xfrm>
              <a:off x="616930" y="6113812"/>
              <a:ext cx="2105956" cy="80168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4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4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ClrTx/>
                <a:buFontTx/>
                <a:buNone/>
              </a:pPr>
              <a:r>
                <a:rPr lang="en-US" b="1" dirty="0" smtClean="0">
                  <a:solidFill>
                    <a:schemeClr val="tx1"/>
                  </a:solidFill>
                </a:rPr>
                <a:t>Google </a:t>
              </a:r>
              <a:r>
                <a:rPr lang="en-US" b="1" smtClean="0">
                  <a:solidFill>
                    <a:schemeClr val="tx1"/>
                  </a:solidFill>
                </a:rPr>
                <a:t>Cloud </a:t>
              </a:r>
            </a:p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ClrTx/>
                <a:buFontTx/>
                <a:buNone/>
              </a:pPr>
              <a:r>
                <a:rPr lang="en-US" b="1" dirty="0" smtClean="0">
                  <a:solidFill>
                    <a:schemeClr val="tx1"/>
                  </a:solidFill>
                </a:rPr>
                <a:t>Functions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938740" y="3634152"/>
            <a:ext cx="2838923" cy="1569360"/>
            <a:chOff x="9353077" y="5141003"/>
            <a:chExt cx="2838923" cy="15693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7550" y="5660388"/>
              <a:ext cx="1049975" cy="1049975"/>
            </a:xfrm>
            <a:prstGeom prst="rect">
              <a:avLst/>
            </a:prstGeom>
          </p:spPr>
        </p:pic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9353077" y="5141003"/>
              <a:ext cx="2838923" cy="66666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4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4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ClrTx/>
                <a:buFontTx/>
                <a:buNone/>
              </a:pPr>
              <a:r>
                <a:rPr lang="en-US" b="1" dirty="0" smtClean="0">
                  <a:solidFill>
                    <a:schemeClr val="tx1"/>
                  </a:solidFill>
                </a:rPr>
                <a:t>Local Cache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802057" y="5577935"/>
            <a:ext cx="4149820" cy="814388"/>
            <a:chOff x="4695624" y="5660388"/>
            <a:chExt cx="4149820" cy="81438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5624" y="5660388"/>
              <a:ext cx="1574648" cy="814388"/>
            </a:xfrm>
            <a:prstGeom prst="rect">
              <a:avLst/>
            </a:prstGeom>
          </p:spPr>
        </p:pic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5696491" y="5879319"/>
              <a:ext cx="3148953" cy="48164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Gill Sans MT" panose="020B0502020104020203" pitchFamily="34" charset="0"/>
                <a:buChar char="–"/>
                <a:defRPr sz="14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057400" indent="-228600" algn="l" defTabSz="914400" rtl="0" eaLnBrk="1" latinLnBrk="0" hangingPunct="1">
                <a:lnSpc>
                  <a:spcPct val="110000"/>
                </a:lnSpc>
                <a:spcBef>
                  <a:spcPts val="7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4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ClrTx/>
                <a:buFontTx/>
                <a:buNone/>
              </a:pPr>
              <a:r>
                <a:rPr lang="en-US" b="1" dirty="0" smtClean="0">
                  <a:solidFill>
                    <a:schemeClr val="tx1"/>
                  </a:solidFill>
                </a:rPr>
                <a:t>Google Vision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7" name="Curved Connector 16"/>
          <p:cNvCxnSpPr>
            <a:stCxn id="10" idx="0"/>
            <a:endCxn id="13" idx="0"/>
          </p:cNvCxnSpPr>
          <p:nvPr/>
        </p:nvCxnSpPr>
        <p:spPr>
          <a:xfrm rot="5400000" flipH="1" flipV="1">
            <a:off x="4849942" y="3891054"/>
            <a:ext cx="52557" cy="3426321"/>
          </a:xfrm>
          <a:prstGeom prst="curvedConnector3">
            <a:avLst>
              <a:gd name="adj1" fmla="val 534956"/>
            </a:avLst>
          </a:prstGeom>
          <a:ln w="635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3" idx="2"/>
            <a:endCxn id="10" idx="2"/>
          </p:cNvCxnSpPr>
          <p:nvPr/>
        </p:nvCxnSpPr>
        <p:spPr>
          <a:xfrm rot="5400000">
            <a:off x="4849943" y="4705441"/>
            <a:ext cx="52557" cy="3426321"/>
          </a:xfrm>
          <a:prstGeom prst="curvedConnector3">
            <a:avLst>
              <a:gd name="adj1" fmla="val 534956"/>
            </a:avLst>
          </a:prstGeom>
          <a:ln w="635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10" idx="0"/>
            <a:endCxn id="7" idx="2"/>
          </p:cNvCxnSpPr>
          <p:nvPr/>
        </p:nvCxnSpPr>
        <p:spPr>
          <a:xfrm rot="16200000" flipV="1">
            <a:off x="2327037" y="4794468"/>
            <a:ext cx="880011" cy="792037"/>
          </a:xfrm>
          <a:prstGeom prst="curvedConnector3">
            <a:avLst>
              <a:gd name="adj1" fmla="val 50000"/>
            </a:avLst>
          </a:prstGeom>
          <a:ln w="635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5802057" y="2507460"/>
            <a:ext cx="2913318" cy="814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smtClean="0"/>
              <a:t>Data analysis</a:t>
            </a:r>
            <a:endParaRPr lang="en-US" sz="3200" i="1" dirty="0"/>
          </a:p>
        </p:txBody>
      </p:sp>
      <p:cxnSp>
        <p:nvCxnSpPr>
          <p:cNvPr id="39" name="Curved Connector 38"/>
          <p:cNvCxnSpPr>
            <a:stCxn id="7" idx="3"/>
            <a:endCxn id="38" idx="1"/>
          </p:cNvCxnSpPr>
          <p:nvPr/>
        </p:nvCxnSpPr>
        <p:spPr>
          <a:xfrm flipV="1">
            <a:off x="2896010" y="2914654"/>
            <a:ext cx="2906047" cy="1310840"/>
          </a:xfrm>
          <a:prstGeom prst="curvedConnector3">
            <a:avLst>
              <a:gd name="adj1" fmla="val 50000"/>
            </a:avLst>
          </a:prstGeom>
          <a:ln w="635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>
            <a:stCxn id="5" idx="3"/>
            <a:endCxn id="38" idx="1"/>
          </p:cNvCxnSpPr>
          <p:nvPr/>
        </p:nvCxnSpPr>
        <p:spPr>
          <a:xfrm>
            <a:off x="2896010" y="2389667"/>
            <a:ext cx="2906047" cy="524987"/>
          </a:xfrm>
          <a:prstGeom prst="curvedConnector3">
            <a:avLst>
              <a:gd name="adj1" fmla="val 50000"/>
            </a:avLst>
          </a:prstGeom>
          <a:ln w="635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/>
          <p:cNvCxnSpPr>
            <a:stCxn id="38" idx="2"/>
            <a:endCxn id="6" idx="2"/>
          </p:cNvCxnSpPr>
          <p:nvPr/>
        </p:nvCxnSpPr>
        <p:spPr>
          <a:xfrm rot="16200000" flipH="1">
            <a:off x="7867626" y="2712937"/>
            <a:ext cx="1881664" cy="3099485"/>
          </a:xfrm>
          <a:prstGeom prst="curvedConnector3">
            <a:avLst>
              <a:gd name="adj1" fmla="val 131132"/>
            </a:avLst>
          </a:prstGeom>
          <a:ln w="635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/>
          <p:cNvCxnSpPr>
            <a:stCxn id="6" idx="1"/>
            <a:endCxn id="38" idx="3"/>
          </p:cNvCxnSpPr>
          <p:nvPr/>
        </p:nvCxnSpPr>
        <p:spPr>
          <a:xfrm rot="10800000">
            <a:off x="8715375" y="2914655"/>
            <a:ext cx="1117838" cy="1763871"/>
          </a:xfrm>
          <a:prstGeom prst="curvedConnector3">
            <a:avLst>
              <a:gd name="adj1" fmla="val 50000"/>
            </a:avLst>
          </a:prstGeom>
          <a:ln w="635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57"/>
          <p:cNvCxnSpPr>
            <a:stCxn id="5" idx="1"/>
            <a:endCxn id="10" idx="1"/>
          </p:cNvCxnSpPr>
          <p:nvPr/>
        </p:nvCxnSpPr>
        <p:spPr>
          <a:xfrm rot="10800000" flipH="1" flipV="1">
            <a:off x="1846035" y="2389666"/>
            <a:ext cx="945550" cy="3648019"/>
          </a:xfrm>
          <a:prstGeom prst="curvedConnector3">
            <a:avLst>
              <a:gd name="adj1" fmla="val -77062"/>
            </a:avLst>
          </a:prstGeom>
          <a:ln w="635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urved Connector 61"/>
          <p:cNvCxnSpPr>
            <a:stCxn id="38" idx="2"/>
            <a:endCxn id="10" idx="3"/>
          </p:cNvCxnSpPr>
          <p:nvPr/>
        </p:nvCxnSpPr>
        <p:spPr>
          <a:xfrm rot="5400000">
            <a:off x="4038707" y="2817677"/>
            <a:ext cx="2715838" cy="3724181"/>
          </a:xfrm>
          <a:prstGeom prst="curvedConnector2">
            <a:avLst/>
          </a:prstGeom>
          <a:ln w="63500">
            <a:solidFill>
              <a:schemeClr val="accent6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89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Wrangling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701316"/>
              </p:ext>
            </p:extLst>
          </p:nvPr>
        </p:nvGraphicFramePr>
        <p:xfrm>
          <a:off x="1251678" y="1719577"/>
          <a:ext cx="10259283" cy="2893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9366"/>
                <a:gridCol w="790423"/>
                <a:gridCol w="1153509"/>
                <a:gridCol w="869687"/>
                <a:gridCol w="2788149"/>
                <a:gridCol w="2788149"/>
              </a:tblGrid>
              <a:tr h="3708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contest_id</a:t>
                      </a:r>
                      <a:endParaRPr lang="en-GB" sz="11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gender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age_group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country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image_id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tags</a:t>
                      </a:r>
                      <a:endParaRPr lang="en-GB" sz="11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ctr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s-IS" sz="1100" dirty="0">
                          <a:effectLst/>
                        </a:rPr>
                        <a:t>5750085036015610</a:t>
                      </a:r>
                      <a:endParaRPr lang="en-GB" sz="11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31" marR="5631" marT="5631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female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25-34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fin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9d33085c-84c6-11e7-8abb-a9f8b94782fe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['fashion model', 'hair', 'model', 'beauty', 'human hair color', 'supermodel', 'blond', 'photo shoot', 'shoulder']</a:t>
                      </a:r>
                      <a:endParaRPr lang="en-GB" sz="11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s-IS" sz="1100" dirty="0">
                          <a:effectLst/>
                        </a:rPr>
                        <a:t>5750085036015610</a:t>
                      </a:r>
                      <a:endParaRPr lang="en-GB" sz="11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31" marR="5631" marT="5631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female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18-24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fin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9d33085c-84c6-11e7-8abb-a9f8b94782fe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['fashion model', 'hair', 'model', 'beauty', 'human hair color', 'supermodel', 'blond', 'photo shoot', 'shoulder']</a:t>
                      </a:r>
                      <a:endParaRPr lang="en-GB" sz="11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s-IS" sz="1100" dirty="0">
                          <a:effectLst/>
                        </a:rPr>
                        <a:t>5750085036015610</a:t>
                      </a:r>
                      <a:endParaRPr lang="en-GB" sz="11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31" marR="5631" marT="5631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female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65+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fin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9d33085c-84c6-11e7-8abb-a9f8b94782fe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['fashion model', 'hair', 'model', 'beauty', 'human hair color', 'supermodel', 'blond', 'photo shoot', 'shoulder']</a:t>
                      </a:r>
                      <a:endParaRPr lang="en-GB" sz="11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s-IS" sz="1100" dirty="0">
                          <a:effectLst/>
                        </a:rPr>
                        <a:t>5750085036015610</a:t>
                      </a:r>
                      <a:endParaRPr lang="en-GB" sz="11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31" marR="5631" marT="5631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female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18-24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swe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9d33085c-84c6-11e7-8abb-a9f8b94782fe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['fashion model', 'hair', 'model', 'beauty', 'human hair color', 'supermodel', 'blond', 'photo shoot', 'shoulder']</a:t>
                      </a:r>
                      <a:endParaRPr lang="en-GB" sz="11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s-IS" sz="1100">
                          <a:effectLst/>
                        </a:rPr>
                        <a:t>5750085036015610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631" marR="5631" marT="5631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female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18-24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swe</a:t>
                      </a:r>
                      <a:endParaRPr lang="en-GB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9d134a94-84c6-11e7-a91f-a9f8b94782fe</a:t>
                      </a:r>
                      <a:endParaRPr lang="en-GB" sz="11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['beauty', 'blond', 'human hair color', 'model', 'supermodel', 'fashion model', 'photo shoot', 'shoulder']</a:t>
                      </a:r>
                      <a:endParaRPr lang="en-GB" sz="11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689" marR="1689" marT="1689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56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Custom 3">
      <a:dk1>
        <a:srgbClr val="000000"/>
      </a:dk1>
      <a:lt1>
        <a:srgbClr val="FFFFFF"/>
      </a:lt1>
      <a:dk2>
        <a:srgbClr val="171312"/>
      </a:dk2>
      <a:lt2>
        <a:srgbClr val="F7F0DF"/>
      </a:lt2>
      <a:accent1>
        <a:srgbClr val="53B283"/>
      </a:accent1>
      <a:accent2>
        <a:srgbClr val="51BC89"/>
      </a:accent2>
      <a:accent3>
        <a:srgbClr val="C5C34A"/>
      </a:accent3>
      <a:accent4>
        <a:srgbClr val="BF6546"/>
      </a:accent4>
      <a:accent5>
        <a:srgbClr val="81B5A8"/>
      </a:accent5>
      <a:accent6>
        <a:srgbClr val="636455"/>
      </a:accent6>
      <a:hlink>
        <a:srgbClr val="81B5A8"/>
      </a:hlink>
      <a:folHlink>
        <a:srgbClr val="936888"/>
      </a:folHlink>
    </a:clrScheme>
    <a:fontScheme name="Badge">
      <a:majorFont>
        <a:latin typeface="Impact" panose="020B0806030902050204"/>
        <a:ea typeface=""/>
        <a:cs typeface=""/>
      </a:majorFont>
      <a:minorFont>
        <a:latin typeface="Gill Sans MT" panose="020B0502020104020203"/>
        <a:ea typeface=""/>
        <a:cs typeface="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A1A3E1F0-B5EF-49C5-810A-B1B32AEDDC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624</TotalTime>
  <Words>469</Words>
  <Application>Microsoft Macintosh PowerPoint</Application>
  <PresentationFormat>Widescreen</PresentationFormat>
  <Paragraphs>190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Calibri</vt:lpstr>
      <vt:lpstr>Cambria Math</vt:lpstr>
      <vt:lpstr>Gill Sans MT</vt:lpstr>
      <vt:lpstr>Impact</vt:lpstr>
      <vt:lpstr>Times New Roman</vt:lpstr>
      <vt:lpstr>Arial</vt:lpstr>
      <vt:lpstr>Badge</vt:lpstr>
      <vt:lpstr>Association Analysis on Demographic Data  and  Liked Content </vt:lpstr>
      <vt:lpstr>What is Choicely?</vt:lpstr>
      <vt:lpstr>PowerPoint Presentation</vt:lpstr>
      <vt:lpstr>Data</vt:lpstr>
      <vt:lpstr>PowerPoint Presentation</vt:lpstr>
      <vt:lpstr>PowerPoint Presentation</vt:lpstr>
      <vt:lpstr>PowerPoint Presentation</vt:lpstr>
      <vt:lpstr>Data structure</vt:lpstr>
      <vt:lpstr>Wrangling</vt:lpstr>
      <vt:lpstr>Frequent itemset analysis</vt:lpstr>
      <vt:lpstr>PowerPoint Presentation</vt:lpstr>
      <vt:lpstr>PowerPoint Presentation</vt:lpstr>
      <vt:lpstr>PowerPoint Presentation</vt:lpstr>
      <vt:lpstr>Comparing supports of itemsets</vt:lpstr>
      <vt:lpstr>Comparing ranks of itemsets</vt:lpstr>
      <vt:lpstr>PowerPoint Presentation</vt:lpstr>
      <vt:lpstr>PowerPoint Presentation</vt:lpstr>
      <vt:lpstr>PowerPoint Presentation</vt:lpstr>
      <vt:lpstr>Choose wisely, use     Questions?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Ivanics, Péter</dc:creator>
  <cp:lastModifiedBy>Ivanics, Péter</cp:lastModifiedBy>
  <cp:revision>54</cp:revision>
  <dcterms:created xsi:type="dcterms:W3CDTF">2017-10-28T10:23:36Z</dcterms:created>
  <dcterms:modified xsi:type="dcterms:W3CDTF">2017-11-01T08:50:48Z</dcterms:modified>
</cp:coreProperties>
</file>